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6"/>
  </p:notesMasterIdLst>
  <p:sldIdLst>
    <p:sldId id="256" r:id="rId2"/>
    <p:sldId id="257" r:id="rId3"/>
    <p:sldId id="258" r:id="rId4"/>
    <p:sldId id="261" r:id="rId5"/>
    <p:sldId id="259" r:id="rId6"/>
    <p:sldId id="260" r:id="rId7"/>
    <p:sldId id="266" r:id="rId8"/>
    <p:sldId id="267" r:id="rId9"/>
    <p:sldId id="265" r:id="rId10"/>
    <p:sldId id="263" r:id="rId11"/>
    <p:sldId id="264" r:id="rId12"/>
    <p:sldId id="262" r:id="rId13"/>
    <p:sldId id="269" r:id="rId14"/>
    <p:sldId id="268" r:id="rId15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8" autoAdjust="0"/>
    <p:restoredTop sz="94680" autoAdjust="0"/>
  </p:normalViewPr>
  <p:slideViewPr>
    <p:cSldViewPr>
      <p:cViewPr>
        <p:scale>
          <a:sx n="90" d="100"/>
          <a:sy n="90" d="100"/>
        </p:scale>
        <p:origin x="-1234" y="-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F655F3-4E45-4354-9885-4189BA698D3A}" type="datetimeFigureOut">
              <a:rPr lang="de-DE" smtClean="0"/>
              <a:t>13.12.2017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BE3C1F-E404-48AC-A331-437CA6805C8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79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Info</a:t>
            </a:r>
            <a:r>
              <a:rPr lang="de-DE" baseline="0" dirty="0" smtClean="0"/>
              <a:t> mündlich zu Bild 1  Verabschiedung Bebauungsplan / Bild 2 Übergabe E Auto / Bild 3  Einreichung Bauantrag // Bild 4 Treffen mit Sozialminister </a:t>
            </a:r>
            <a:r>
              <a:rPr lang="de-DE" baseline="0" dirty="0" err="1" smtClean="0"/>
              <a:t>Lucha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E3C1F-E404-48AC-A331-437CA6805C8D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977964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Endbetrag</a:t>
            </a:r>
            <a:r>
              <a:rPr lang="de-DE" baseline="0" dirty="0" smtClean="0"/>
              <a:t> werde ich bis kommende Woche über Agrokraft Software ermitteln – dazu müssen die Beitrittsdaten noch weiter gepflegt werden.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E3C1F-E404-48AC-A331-437CA6805C8D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647080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2 Zimmer Wohnung mit ca. 65m²  // 3 Zimmer Wohnung mit ca. 75m²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E3C1F-E404-48AC-A331-437CA6805C8D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51261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Habe hier</a:t>
            </a:r>
            <a:r>
              <a:rPr lang="de-DE" baseline="0" dirty="0" smtClean="0"/>
              <a:t> noch Rücksprache mit Herrn Bauer gehalten: Auch bei einer gemeinsamen Ausschüttung in 2020 müssen wir jedes Jahr separat berechnen – erläutere ich Euch </a:t>
            </a:r>
            <a:r>
              <a:rPr lang="de-DE" baseline="0" smtClean="0"/>
              <a:t>am Donnerstag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E3C1F-E404-48AC-A331-437CA6805C8D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28755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Grüne Punkte zur Diskussion</a:t>
            </a:r>
            <a:r>
              <a:rPr lang="de-DE" baseline="0" dirty="0" smtClean="0"/>
              <a:t>, ob wir Sie so belassen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E3C1F-E404-48AC-A331-437CA6805C8D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02458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bgerundetes Rechteck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Abgerundetes Rechteck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el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20" name="Untertitel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de-DE" smtClean="0"/>
              <a:t>Formatvorlage des Untertitelmasters durch Klicken bearbeiten</a:t>
            </a:r>
            <a:endParaRPr kumimoji="0" lang="en-US"/>
          </a:p>
        </p:txBody>
      </p:sp>
      <p:sp>
        <p:nvSpPr>
          <p:cNvPr id="19" name="Datumsplatzhalt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4E3F6-1C8D-4963-90CE-D95F3DDAE9C9}" type="datetimeFigureOut">
              <a:rPr lang="de-DE" smtClean="0"/>
              <a:t>13.12.2017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8702B-EDE3-4461-AB2F-575401703809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4E3F6-1C8D-4963-90CE-D95F3DDAE9C9}" type="datetimeFigureOut">
              <a:rPr lang="de-DE" smtClean="0"/>
              <a:t>13.12.2017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8702B-EDE3-4461-AB2F-575401703809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4E3F6-1C8D-4963-90CE-D95F3DDAE9C9}" type="datetimeFigureOut">
              <a:rPr lang="de-DE" smtClean="0"/>
              <a:t>13.12.2017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8702B-EDE3-4461-AB2F-575401703809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4E3F6-1C8D-4963-90CE-D95F3DDAE9C9}" type="datetimeFigureOut">
              <a:rPr lang="de-DE" smtClean="0"/>
              <a:t>13.12.2017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8702B-EDE3-4461-AB2F-575401703809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bgerundetes Rechteck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Abgerundetes Rechteck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4E3F6-1C8D-4963-90CE-D95F3DDAE9C9}" type="datetimeFigureOut">
              <a:rPr lang="de-DE" smtClean="0"/>
              <a:t>13.12.2017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8702B-EDE3-4461-AB2F-575401703809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4E3F6-1C8D-4963-90CE-D95F3DDAE9C9}" type="datetimeFigureOut">
              <a:rPr lang="de-DE" smtClean="0"/>
              <a:t>13.12.2017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8702B-EDE3-4461-AB2F-575401703809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4E3F6-1C8D-4963-90CE-D95F3DDAE9C9}" type="datetimeFigureOut">
              <a:rPr lang="de-DE" smtClean="0"/>
              <a:t>13.12.2017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8702B-EDE3-4461-AB2F-575401703809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4E3F6-1C8D-4963-90CE-D95F3DDAE9C9}" type="datetimeFigureOut">
              <a:rPr lang="de-DE" smtClean="0"/>
              <a:t>13.12.2017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8702B-EDE3-4461-AB2F-575401703809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bgerundetes Rechteck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4E3F6-1C8D-4963-90CE-D95F3DDAE9C9}" type="datetimeFigureOut">
              <a:rPr lang="de-DE" smtClean="0"/>
              <a:t>13.12.2017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8702B-EDE3-4461-AB2F-575401703809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4E3F6-1C8D-4963-90CE-D95F3DDAE9C9}" type="datetimeFigureOut">
              <a:rPr lang="de-DE" smtClean="0"/>
              <a:t>13.12.2017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8702B-EDE3-4461-AB2F-575401703809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bgerundetes Rechteck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ine Ecke des Rechtecks abrunden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4E3F6-1C8D-4963-90CE-D95F3DDAE9C9}" type="datetimeFigureOut">
              <a:rPr lang="de-DE" smtClean="0"/>
              <a:t>13.12.2017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8702B-EDE3-4461-AB2F-575401703809}" type="slidenum">
              <a:rPr lang="de-DE" smtClean="0"/>
              <a:t>‹Nr.›</a:t>
            </a:fld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de-DE" smtClean="0"/>
              <a:t>Bild durch Klicken auf Symbol hinzufügen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bgerundetes Rechteck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Abgerundetes Rechteck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Titelplatzhalt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de-DE" smtClean="0"/>
              <a:t>Textmasterformat bearbeiten</a:t>
            </a:r>
          </a:p>
          <a:p>
            <a:pPr lvl="1" eaLnBrk="1" latinLnBrk="0" hangingPunct="1"/>
            <a:r>
              <a:rPr kumimoji="0" lang="de-DE" smtClean="0"/>
              <a:t>Zweite Ebene</a:t>
            </a:r>
          </a:p>
          <a:p>
            <a:pPr lvl="2" eaLnBrk="1" latinLnBrk="0" hangingPunct="1"/>
            <a:r>
              <a:rPr kumimoji="0" lang="de-DE" smtClean="0"/>
              <a:t>Dritte Ebene</a:t>
            </a:r>
          </a:p>
          <a:p>
            <a:pPr lvl="3" eaLnBrk="1" latinLnBrk="0" hangingPunct="1"/>
            <a:r>
              <a:rPr kumimoji="0" lang="de-DE" smtClean="0"/>
              <a:t>Vierte Ebene</a:t>
            </a:r>
          </a:p>
          <a:p>
            <a:pPr lvl="4" eaLnBrk="1" latinLnBrk="0" hangingPunct="1"/>
            <a:r>
              <a:rPr kumimoji="0" lang="de-DE" smtClean="0"/>
              <a:t>Fünfte Ebene</a:t>
            </a:r>
            <a:endParaRPr kumimoji="0" lang="en-US"/>
          </a:p>
        </p:txBody>
      </p:sp>
      <p:sp>
        <p:nvSpPr>
          <p:cNvPr id="25" name="Datumsplatzhalt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E54E3F6-1C8D-4963-90CE-D95F3DDAE9C9}" type="datetimeFigureOut">
              <a:rPr lang="de-DE" smtClean="0"/>
              <a:t>13.12.2017</a:t>
            </a:fld>
            <a:endParaRPr lang="de-DE"/>
          </a:p>
        </p:txBody>
      </p:sp>
      <p:sp>
        <p:nvSpPr>
          <p:cNvPr id="18" name="Fußzeilenplatzhalt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3B58702B-EDE3-4461-AB2F-575401703809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1227236"/>
            <a:ext cx="7776864" cy="1540768"/>
          </a:xfrm>
        </p:spPr>
        <p:txBody>
          <a:bodyPr>
            <a:normAutofit fontScale="90000"/>
          </a:bodyPr>
          <a:lstStyle/>
          <a:p>
            <a:pPr algn="ctr"/>
            <a:r>
              <a:rPr lang="de-DE" sz="3200" dirty="0" smtClean="0">
                <a:solidFill>
                  <a:srgbClr val="C00000"/>
                </a:solidFill>
              </a:rPr>
              <a:t>Willkommen zur</a:t>
            </a:r>
            <a:r>
              <a:rPr lang="de-DE" sz="3200" dirty="0" smtClean="0"/>
              <a:t/>
            </a:r>
            <a:br>
              <a:rPr lang="de-DE" sz="3200" dirty="0" smtClean="0"/>
            </a:br>
            <a:r>
              <a:rPr lang="de-DE" sz="4000" dirty="0" smtClean="0"/>
              <a:t/>
            </a:r>
            <a:br>
              <a:rPr lang="de-DE" sz="4000" dirty="0" smtClean="0"/>
            </a:br>
            <a:r>
              <a:rPr lang="de-DE" sz="4000" dirty="0">
                <a:solidFill>
                  <a:srgbClr val="C00000"/>
                </a:solidFill>
              </a:rPr>
              <a:t>2</a:t>
            </a:r>
            <a:r>
              <a:rPr lang="de-DE" sz="4000" dirty="0" smtClean="0">
                <a:solidFill>
                  <a:srgbClr val="C00000"/>
                </a:solidFill>
              </a:rPr>
              <a:t>. Mitgliederversammlung</a:t>
            </a:r>
            <a:endParaRPr lang="de-DE" sz="4000" dirty="0">
              <a:solidFill>
                <a:srgbClr val="C0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005064"/>
            <a:ext cx="4628386" cy="165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136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5157192"/>
            <a:ext cx="3114675" cy="110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755576" y="620688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>
              <a:solidFill>
                <a:srgbClr val="C00000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503548" y="1196751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 smtClean="0"/>
          </a:p>
          <a:p>
            <a:endParaRPr lang="de-DE" dirty="0"/>
          </a:p>
        </p:txBody>
      </p:sp>
      <p:sp>
        <p:nvSpPr>
          <p:cNvPr id="4" name="Rechteck 3"/>
          <p:cNvSpPr/>
          <p:nvPr/>
        </p:nvSpPr>
        <p:spPr>
          <a:xfrm>
            <a:off x="767016" y="1148798"/>
            <a:ext cx="30552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>
                <a:solidFill>
                  <a:srgbClr val="C00000"/>
                </a:solidFill>
              </a:rPr>
              <a:t>Bericht des Aufsichtsrats</a:t>
            </a:r>
            <a:endParaRPr lang="de-DE" dirty="0">
              <a:solidFill>
                <a:srgbClr val="C00000"/>
              </a:solidFill>
            </a:endParaRPr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476667" y="5157192"/>
            <a:ext cx="8183880" cy="676656"/>
          </a:xfrm>
        </p:spPr>
        <p:txBody>
          <a:bodyPr/>
          <a:lstStyle/>
          <a:p>
            <a:r>
              <a:rPr lang="de-DE" dirty="0" smtClean="0"/>
              <a:t>Bericht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7992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5157192"/>
            <a:ext cx="3114675" cy="110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755576" y="620688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>
              <a:solidFill>
                <a:srgbClr val="C00000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503548" y="1196751"/>
            <a:ext cx="81369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rgbClr val="C00000"/>
                </a:solidFill>
              </a:rPr>
              <a:t>Entlastung der Vorstände</a:t>
            </a:r>
          </a:p>
          <a:p>
            <a:endParaRPr lang="de-DE" dirty="0" smtClean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rgbClr val="C00000"/>
                </a:solidFill>
              </a:rPr>
              <a:t>Entlastung der Aufsichtsräte</a:t>
            </a:r>
            <a:endParaRPr lang="de-DE" dirty="0">
              <a:solidFill>
                <a:srgbClr val="C00000"/>
              </a:solidFill>
            </a:endParaRPr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476667" y="5157192"/>
            <a:ext cx="8183880" cy="676656"/>
          </a:xfrm>
        </p:spPr>
        <p:txBody>
          <a:bodyPr/>
          <a:lstStyle/>
          <a:p>
            <a:r>
              <a:rPr lang="de-DE" dirty="0" smtClean="0"/>
              <a:t>Entlastungen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69588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6667" y="5157192"/>
            <a:ext cx="8183880" cy="676656"/>
          </a:xfrm>
        </p:spPr>
        <p:txBody>
          <a:bodyPr/>
          <a:lstStyle/>
          <a:p>
            <a:r>
              <a:rPr lang="de-DE" dirty="0" smtClean="0"/>
              <a:t>Info und Ausblick</a:t>
            </a:r>
            <a:endParaRPr lang="de-D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5157192"/>
            <a:ext cx="3114675" cy="110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755576" y="620688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>
              <a:solidFill>
                <a:srgbClr val="C00000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476667" y="404664"/>
            <a:ext cx="841581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b="1" dirty="0" smtClean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 smtClean="0">
                <a:solidFill>
                  <a:srgbClr val="C00000"/>
                </a:solidFill>
              </a:rPr>
              <a:t>Finanzierung:</a:t>
            </a:r>
            <a:r>
              <a:rPr lang="de-DE" b="1" dirty="0">
                <a:solidFill>
                  <a:srgbClr val="C00000"/>
                </a:solidFill>
              </a:rPr>
              <a:t>	 </a:t>
            </a:r>
            <a:r>
              <a:rPr lang="de-DE" b="1" dirty="0" smtClean="0">
                <a:solidFill>
                  <a:srgbClr val="C00000"/>
                </a:solidFill>
              </a:rPr>
              <a:t>           Über GLS Bank bestätigt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b="1" dirty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 smtClean="0">
                <a:solidFill>
                  <a:srgbClr val="C00000"/>
                </a:solidFill>
              </a:rPr>
              <a:t>Beauftragung: 		Bruno Kaiser / Bernau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b="1" dirty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 smtClean="0">
                <a:solidFill>
                  <a:srgbClr val="C00000"/>
                </a:solidFill>
              </a:rPr>
              <a:t>Baugenehmigung:		Anfang 2018</a:t>
            </a:r>
          </a:p>
          <a:p>
            <a:endParaRPr lang="de-DE" b="1" dirty="0" smtClean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 smtClean="0">
                <a:solidFill>
                  <a:srgbClr val="C00000"/>
                </a:solidFill>
              </a:rPr>
              <a:t>Baubeginn:		            Frühjahr 2018 				</a:t>
            </a:r>
            <a:endParaRPr lang="de-DE" dirty="0" smtClean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 smtClean="0">
                <a:solidFill>
                  <a:srgbClr val="C00000"/>
                </a:solidFill>
              </a:rPr>
              <a:t>Bezugsfertigkeit:	</a:t>
            </a:r>
            <a:r>
              <a:rPr lang="de-DE" dirty="0" smtClean="0">
                <a:solidFill>
                  <a:srgbClr val="C00000"/>
                </a:solidFill>
              </a:rPr>
              <a:t>	</a:t>
            </a:r>
            <a:r>
              <a:rPr lang="de-DE" b="1" dirty="0" smtClean="0">
                <a:solidFill>
                  <a:srgbClr val="C00000"/>
                </a:solidFill>
              </a:rPr>
              <a:t>Sommer 2019</a:t>
            </a:r>
            <a:endParaRPr lang="de-DE" b="1" dirty="0">
              <a:solidFill>
                <a:srgbClr val="C00000"/>
              </a:solidFill>
            </a:endParaRPr>
          </a:p>
          <a:p>
            <a:endParaRPr lang="de-DE" dirty="0" smtClean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 smtClean="0">
                <a:solidFill>
                  <a:srgbClr val="C00000"/>
                </a:solidFill>
              </a:rPr>
              <a:t>E-Mobilität:	</a:t>
            </a:r>
            <a:r>
              <a:rPr lang="de-DE" b="1" dirty="0" smtClean="0">
                <a:solidFill>
                  <a:srgbClr val="00B050"/>
                </a:solidFill>
              </a:rPr>
              <a:t>		</a:t>
            </a:r>
            <a:r>
              <a:rPr lang="de-DE" b="1" dirty="0">
                <a:solidFill>
                  <a:srgbClr val="C00000"/>
                </a:solidFill>
              </a:rPr>
              <a:t>E-Lastenrad + 2. Ladesäule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b="1" dirty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 smtClean="0">
                <a:solidFill>
                  <a:srgbClr val="C00000"/>
                </a:solidFill>
              </a:rPr>
              <a:t>Mitgliederwerbung: 	laufend weitere Veranstaltungen</a:t>
            </a:r>
            <a:br>
              <a:rPr lang="de-DE" b="1" dirty="0" smtClean="0">
                <a:solidFill>
                  <a:srgbClr val="C00000"/>
                </a:solidFill>
              </a:rPr>
            </a:br>
            <a:r>
              <a:rPr lang="de-DE" b="1" dirty="0" smtClean="0">
                <a:solidFill>
                  <a:srgbClr val="C00000"/>
                </a:solidFill>
              </a:rPr>
              <a:t>				und Werbemaßnahmen  </a:t>
            </a:r>
            <a:endParaRPr lang="de-DE" b="1" dirty="0">
              <a:solidFill>
                <a:srgbClr val="C00000"/>
              </a:solidFill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32911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5157192"/>
            <a:ext cx="3114675" cy="110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755576" y="620688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>
              <a:solidFill>
                <a:srgbClr val="C00000"/>
              </a:solidFill>
            </a:endParaRPr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476667" y="5157192"/>
            <a:ext cx="8183880" cy="676656"/>
          </a:xfrm>
        </p:spPr>
        <p:txBody>
          <a:bodyPr/>
          <a:lstStyle/>
          <a:p>
            <a:r>
              <a:rPr lang="de-DE" dirty="0" smtClean="0"/>
              <a:t>Gewinnspiel</a:t>
            </a:r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/>
          <a:srcRect l="29941" t="15549" r="30076" b="13337"/>
          <a:stretch/>
        </p:blipFill>
        <p:spPr>
          <a:xfrm>
            <a:off x="2195736" y="476672"/>
            <a:ext cx="4176464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72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5157192"/>
            <a:ext cx="3114675" cy="110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755576" y="620688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>
              <a:solidFill>
                <a:srgbClr val="C00000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503548" y="1196751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 smtClean="0"/>
          </a:p>
          <a:p>
            <a:endParaRPr lang="de-DE" dirty="0"/>
          </a:p>
        </p:txBody>
      </p:sp>
      <p:sp>
        <p:nvSpPr>
          <p:cNvPr id="4" name="Rechteck 3"/>
          <p:cNvSpPr/>
          <p:nvPr/>
        </p:nvSpPr>
        <p:spPr>
          <a:xfrm>
            <a:off x="767015" y="1148798"/>
            <a:ext cx="776542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8800" dirty="0" smtClean="0">
                <a:solidFill>
                  <a:srgbClr val="C00000"/>
                </a:solidFill>
              </a:rPr>
              <a:t>Vielen Dank!</a:t>
            </a:r>
            <a:endParaRPr lang="de-DE" sz="8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887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6667" y="5157192"/>
            <a:ext cx="8183880" cy="676656"/>
          </a:xfrm>
        </p:spPr>
        <p:txBody>
          <a:bodyPr/>
          <a:lstStyle/>
          <a:p>
            <a:r>
              <a:rPr lang="de-DE" dirty="0" smtClean="0"/>
              <a:t>Tagesordnung</a:t>
            </a:r>
            <a:endParaRPr lang="de-D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5157192"/>
            <a:ext cx="3114675" cy="110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899592" y="908720"/>
            <a:ext cx="756084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de-DE" dirty="0" smtClean="0">
                <a:solidFill>
                  <a:srgbClr val="C00000"/>
                </a:solidFill>
              </a:rPr>
              <a:t>Eröffnung </a:t>
            </a:r>
            <a:r>
              <a:rPr lang="de-DE" dirty="0">
                <a:solidFill>
                  <a:srgbClr val="C00000"/>
                </a:solidFill>
              </a:rPr>
              <a:t>und </a:t>
            </a:r>
            <a:r>
              <a:rPr lang="de-DE" dirty="0" smtClean="0">
                <a:solidFill>
                  <a:srgbClr val="C00000"/>
                </a:solidFill>
              </a:rPr>
              <a:t>Begrüßung</a:t>
            </a:r>
          </a:p>
          <a:p>
            <a:endParaRPr lang="de-DE" dirty="0">
              <a:solidFill>
                <a:srgbClr val="C00000"/>
              </a:solidFill>
            </a:endParaRPr>
          </a:p>
          <a:p>
            <a:r>
              <a:rPr lang="de-DE" dirty="0">
                <a:solidFill>
                  <a:srgbClr val="C00000"/>
                </a:solidFill>
              </a:rPr>
              <a:t>2. Bericht des </a:t>
            </a:r>
            <a:r>
              <a:rPr lang="de-DE" dirty="0" smtClean="0">
                <a:solidFill>
                  <a:srgbClr val="C00000"/>
                </a:solidFill>
              </a:rPr>
              <a:t>Vorstandes</a:t>
            </a:r>
          </a:p>
          <a:p>
            <a:endParaRPr lang="de-DE" dirty="0">
              <a:solidFill>
                <a:srgbClr val="C00000"/>
              </a:solidFill>
            </a:endParaRPr>
          </a:p>
          <a:p>
            <a:r>
              <a:rPr lang="de-DE" dirty="0">
                <a:solidFill>
                  <a:srgbClr val="C00000"/>
                </a:solidFill>
              </a:rPr>
              <a:t>3. Bericht des </a:t>
            </a:r>
            <a:r>
              <a:rPr lang="de-DE" dirty="0" smtClean="0">
                <a:solidFill>
                  <a:srgbClr val="C00000"/>
                </a:solidFill>
              </a:rPr>
              <a:t>Aufsichtsrats</a:t>
            </a:r>
          </a:p>
          <a:p>
            <a:endParaRPr lang="de-DE" dirty="0">
              <a:solidFill>
                <a:srgbClr val="C00000"/>
              </a:solidFill>
            </a:endParaRPr>
          </a:p>
          <a:p>
            <a:r>
              <a:rPr lang="de-DE" dirty="0" smtClean="0">
                <a:solidFill>
                  <a:srgbClr val="C00000"/>
                </a:solidFill>
              </a:rPr>
              <a:t>4. Gewinnausschüttung</a:t>
            </a:r>
          </a:p>
          <a:p>
            <a:endParaRPr lang="de-DE" dirty="0">
              <a:solidFill>
                <a:srgbClr val="C00000"/>
              </a:solidFill>
            </a:endParaRPr>
          </a:p>
          <a:p>
            <a:r>
              <a:rPr lang="de-DE" dirty="0">
                <a:solidFill>
                  <a:srgbClr val="C00000"/>
                </a:solidFill>
              </a:rPr>
              <a:t>5</a:t>
            </a:r>
            <a:r>
              <a:rPr lang="de-DE" dirty="0" smtClean="0">
                <a:solidFill>
                  <a:srgbClr val="C00000"/>
                </a:solidFill>
              </a:rPr>
              <a:t>. </a:t>
            </a:r>
            <a:r>
              <a:rPr lang="de-DE" dirty="0">
                <a:solidFill>
                  <a:srgbClr val="C00000"/>
                </a:solidFill>
              </a:rPr>
              <a:t>Beschlussfassung über die Entlastung</a:t>
            </a:r>
          </a:p>
          <a:p>
            <a:r>
              <a:rPr lang="de-DE" dirty="0" smtClean="0">
                <a:solidFill>
                  <a:srgbClr val="C00000"/>
                </a:solidFill>
              </a:rPr>
              <a:t>	</a:t>
            </a:r>
          </a:p>
          <a:p>
            <a:r>
              <a:rPr lang="de-DE" dirty="0">
                <a:solidFill>
                  <a:srgbClr val="C00000"/>
                </a:solidFill>
              </a:rPr>
              <a:t>	</a:t>
            </a:r>
            <a:r>
              <a:rPr lang="de-DE" dirty="0" smtClean="0">
                <a:solidFill>
                  <a:srgbClr val="C00000"/>
                </a:solidFill>
              </a:rPr>
              <a:t>a</a:t>
            </a:r>
            <a:r>
              <a:rPr lang="de-DE" dirty="0">
                <a:solidFill>
                  <a:srgbClr val="C00000"/>
                </a:solidFill>
              </a:rPr>
              <a:t>) der Vorstände 	</a:t>
            </a:r>
            <a:r>
              <a:rPr lang="de-DE" dirty="0" smtClean="0">
                <a:solidFill>
                  <a:srgbClr val="C00000"/>
                </a:solidFill>
              </a:rPr>
              <a:t>b</a:t>
            </a:r>
            <a:r>
              <a:rPr lang="de-DE" dirty="0">
                <a:solidFill>
                  <a:srgbClr val="C00000"/>
                </a:solidFill>
              </a:rPr>
              <a:t>) der </a:t>
            </a:r>
            <a:r>
              <a:rPr lang="de-DE" dirty="0" smtClean="0">
                <a:solidFill>
                  <a:srgbClr val="C00000"/>
                </a:solidFill>
              </a:rPr>
              <a:t>Aufsichtsräte</a:t>
            </a:r>
          </a:p>
          <a:p>
            <a:endParaRPr lang="de-DE" dirty="0">
              <a:solidFill>
                <a:srgbClr val="C00000"/>
              </a:solidFill>
            </a:endParaRPr>
          </a:p>
          <a:p>
            <a:r>
              <a:rPr lang="de-DE" dirty="0">
                <a:solidFill>
                  <a:srgbClr val="C00000"/>
                </a:solidFill>
              </a:rPr>
              <a:t>6</a:t>
            </a:r>
            <a:r>
              <a:rPr lang="de-DE" dirty="0" smtClean="0">
                <a:solidFill>
                  <a:srgbClr val="C00000"/>
                </a:solidFill>
              </a:rPr>
              <a:t>. </a:t>
            </a:r>
            <a:r>
              <a:rPr lang="de-DE" dirty="0">
                <a:solidFill>
                  <a:srgbClr val="C00000"/>
                </a:solidFill>
              </a:rPr>
              <a:t>Verschiedenes</a:t>
            </a:r>
          </a:p>
        </p:txBody>
      </p:sp>
    </p:spTree>
    <p:extLst>
      <p:ext uri="{BB962C8B-B14F-4D97-AF65-F5344CB8AC3E}">
        <p14:creationId xmlns:p14="http://schemas.microsoft.com/office/powerpoint/2010/main" val="4073726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3"/>
          <a:srcRect l="13236" t="11813" r="30993" b="32152"/>
          <a:stretch/>
        </p:blipFill>
        <p:spPr>
          <a:xfrm>
            <a:off x="755576" y="2782028"/>
            <a:ext cx="3312368" cy="1871108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2" t="-1" r="2958" b="-26022"/>
          <a:stretch/>
        </p:blipFill>
        <p:spPr>
          <a:xfrm>
            <a:off x="5076056" y="2802939"/>
            <a:ext cx="3204993" cy="2391699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3" t="7159" r="526" b="8982"/>
          <a:stretch/>
        </p:blipFill>
        <p:spPr>
          <a:xfrm>
            <a:off x="700452" y="556943"/>
            <a:ext cx="3377241" cy="2092959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5096" y="527155"/>
            <a:ext cx="3184121" cy="2122748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5157192"/>
            <a:ext cx="3114675" cy="110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08" y="5278223"/>
            <a:ext cx="2706687" cy="9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2884664" y="827420"/>
            <a:ext cx="1543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04.2017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7164288" y="2780928"/>
            <a:ext cx="1152128" cy="3676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09.2017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755576" y="4211796"/>
            <a:ext cx="1873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08.2017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5076056" y="476672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07.2017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15493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6667" y="5157192"/>
            <a:ext cx="8183880" cy="676656"/>
          </a:xfrm>
        </p:spPr>
        <p:txBody>
          <a:bodyPr/>
          <a:lstStyle/>
          <a:p>
            <a:r>
              <a:rPr lang="de-DE" dirty="0" smtClean="0"/>
              <a:t>Mitglieder</a:t>
            </a:r>
            <a:endParaRPr lang="de-D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5157192"/>
            <a:ext cx="3114675" cy="110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755576" y="620688"/>
            <a:ext cx="7632848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rgbClr val="C00000"/>
                </a:solidFill>
              </a:rPr>
              <a:t>Dezember 2016			Dezember 2017</a:t>
            </a:r>
          </a:p>
          <a:p>
            <a:endParaRPr lang="de-DE" dirty="0">
              <a:solidFill>
                <a:srgbClr val="C00000"/>
              </a:solidFill>
            </a:endParaRPr>
          </a:p>
          <a:p>
            <a:r>
              <a:rPr lang="de-DE" dirty="0" smtClean="0">
                <a:solidFill>
                  <a:srgbClr val="C00000"/>
                </a:solidFill>
              </a:rPr>
              <a:t>Mitglieder/Summe 	                       Mitglieder/Summe </a:t>
            </a:r>
          </a:p>
          <a:p>
            <a:endParaRPr lang="de-DE" dirty="0">
              <a:solidFill>
                <a:srgbClr val="C00000"/>
              </a:solidFill>
            </a:endParaRPr>
          </a:p>
          <a:p>
            <a:r>
              <a:rPr lang="de-DE" sz="2800" dirty="0" smtClean="0">
                <a:solidFill>
                  <a:srgbClr val="C00000"/>
                </a:solidFill>
              </a:rPr>
              <a:t>100/450.000 €	</a:t>
            </a:r>
            <a:r>
              <a:rPr lang="de-DE" dirty="0" smtClean="0">
                <a:solidFill>
                  <a:srgbClr val="C00000"/>
                </a:solidFill>
              </a:rPr>
              <a:t>	           </a:t>
            </a:r>
            <a:r>
              <a:rPr lang="de-DE" sz="2800" dirty="0" smtClean="0">
                <a:solidFill>
                  <a:srgbClr val="C00000"/>
                </a:solidFill>
              </a:rPr>
              <a:t>130/515.000 €</a:t>
            </a:r>
          </a:p>
          <a:p>
            <a:endParaRPr lang="de-DE" dirty="0" smtClean="0">
              <a:solidFill>
                <a:srgbClr val="C00000"/>
              </a:solidFill>
            </a:endParaRPr>
          </a:p>
          <a:p>
            <a:endParaRPr lang="de-DE" dirty="0">
              <a:solidFill>
                <a:srgbClr val="C00000"/>
              </a:solidFill>
            </a:endParaRPr>
          </a:p>
          <a:p>
            <a:r>
              <a:rPr lang="de-DE" sz="2000" b="1" dirty="0" smtClean="0">
                <a:solidFill>
                  <a:srgbClr val="C00000"/>
                </a:solidFill>
              </a:rPr>
              <a:t>Unser gemeinsames Ziel</a:t>
            </a:r>
          </a:p>
          <a:p>
            <a:endParaRPr lang="de-DE" sz="2800" dirty="0" smtClean="0">
              <a:solidFill>
                <a:srgbClr val="C00000"/>
              </a:solidFill>
            </a:endParaRPr>
          </a:p>
          <a:p>
            <a:r>
              <a:rPr lang="de-DE" sz="2800" dirty="0" smtClean="0">
                <a:solidFill>
                  <a:srgbClr val="C00000"/>
                </a:solidFill>
              </a:rPr>
              <a:t>1.000.000 € Zeichnungssumme  plus X</a:t>
            </a:r>
            <a:endParaRPr lang="de-DE" sz="2800" dirty="0">
              <a:solidFill>
                <a:srgbClr val="C00000"/>
              </a:solidFill>
            </a:endParaRPr>
          </a:p>
          <a:p>
            <a:r>
              <a:rPr lang="de-DE" sz="2800" dirty="0" smtClean="0">
                <a:solidFill>
                  <a:srgbClr val="C00000"/>
                </a:solidFill>
              </a:rPr>
              <a:t>		</a:t>
            </a:r>
            <a:endParaRPr lang="de-DE" sz="2800" dirty="0">
              <a:solidFill>
                <a:srgbClr val="C00000"/>
              </a:solidFill>
            </a:endParaRPr>
          </a:p>
          <a:p>
            <a:endParaRPr lang="de-DE" dirty="0" smtClean="0">
              <a:solidFill>
                <a:srgbClr val="C00000"/>
              </a:solidFill>
            </a:endParaRPr>
          </a:p>
          <a:p>
            <a:endParaRPr lang="de-DE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90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6667" y="5157192"/>
            <a:ext cx="8183880" cy="676656"/>
          </a:xfrm>
        </p:spPr>
        <p:txBody>
          <a:bodyPr/>
          <a:lstStyle/>
          <a:p>
            <a:r>
              <a:rPr lang="de-DE" dirty="0" smtClean="0"/>
              <a:t>Eingabeplanung</a:t>
            </a:r>
            <a:endParaRPr lang="de-D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5157192"/>
            <a:ext cx="3114675" cy="110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feld 7"/>
          <p:cNvSpPr txBox="1"/>
          <p:nvPr/>
        </p:nvSpPr>
        <p:spPr>
          <a:xfrm>
            <a:off x="2555776" y="2132856"/>
            <a:ext cx="28803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Hier soll handgezeichnete Außenanlagenplanung  von Herrn Götz rein – angefragt per Mail am 05.12.17, da per Telefon noch nicht erreicht</a:t>
            </a:r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/>
          <a:srcRect l="16241" t="16532" r="25096" b="24111"/>
          <a:stretch/>
        </p:blipFill>
        <p:spPr>
          <a:xfrm>
            <a:off x="1043608" y="548680"/>
            <a:ext cx="7053391" cy="401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997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6667" y="5157192"/>
            <a:ext cx="8183880" cy="676656"/>
          </a:xfrm>
        </p:spPr>
        <p:txBody>
          <a:bodyPr/>
          <a:lstStyle/>
          <a:p>
            <a:r>
              <a:rPr lang="de-DE" dirty="0" smtClean="0"/>
              <a:t>Eingabeplanung</a:t>
            </a:r>
            <a:endParaRPr lang="de-D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5157192"/>
            <a:ext cx="3114675" cy="110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/>
          <a:srcRect l="11813" t="15547" r="25095" b="23423"/>
          <a:stretch/>
        </p:blipFill>
        <p:spPr>
          <a:xfrm>
            <a:off x="683568" y="548680"/>
            <a:ext cx="7560840" cy="4112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623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5157192"/>
            <a:ext cx="3114675" cy="110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755576" y="620688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>
              <a:solidFill>
                <a:srgbClr val="C00000"/>
              </a:solidFill>
            </a:endParaRPr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476667" y="5157192"/>
            <a:ext cx="8183880" cy="676656"/>
          </a:xfrm>
        </p:spPr>
        <p:txBody>
          <a:bodyPr/>
          <a:lstStyle/>
          <a:p>
            <a:r>
              <a:rPr lang="de-DE" dirty="0" smtClean="0"/>
              <a:t>Eingabeplanung</a:t>
            </a:r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/>
          <a:srcRect l="22330" t="14335" r="32179" b="36933"/>
          <a:stretch/>
        </p:blipFill>
        <p:spPr>
          <a:xfrm>
            <a:off x="1115616" y="549639"/>
            <a:ext cx="6813352" cy="4103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634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5157192"/>
            <a:ext cx="3114675" cy="110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755576" y="620688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>
              <a:solidFill>
                <a:srgbClr val="C00000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503548" y="1196751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mtClean="0"/>
          </a:p>
          <a:p>
            <a:endParaRPr lang="de-DE" dirty="0"/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476667" y="5157192"/>
            <a:ext cx="8183880" cy="676656"/>
          </a:xfrm>
        </p:spPr>
        <p:txBody>
          <a:bodyPr/>
          <a:lstStyle/>
          <a:p>
            <a:r>
              <a:rPr lang="de-DE" dirty="0" smtClean="0"/>
              <a:t>Eingabeplanung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4"/>
          <a:srcRect l="16240" t="17517" r="12367" b="9640"/>
          <a:stretch/>
        </p:blipFill>
        <p:spPr>
          <a:xfrm>
            <a:off x="899592" y="476672"/>
            <a:ext cx="7272808" cy="4171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083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5157192"/>
            <a:ext cx="3114675" cy="110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hteck 3"/>
          <p:cNvSpPr/>
          <p:nvPr/>
        </p:nvSpPr>
        <p:spPr>
          <a:xfrm>
            <a:off x="683568" y="764704"/>
            <a:ext cx="763284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rgbClr val="C00000"/>
                </a:solidFill>
              </a:rPr>
              <a:t>Stimmungsbild zur Vorbereitung eines Abstimmungsvorschlags für die kommende Mitgliederversammlung:</a:t>
            </a:r>
            <a:endParaRPr lang="de-DE" sz="1400" dirty="0" smtClean="0">
              <a:solidFill>
                <a:srgbClr val="C00000"/>
              </a:solidFill>
            </a:endParaRPr>
          </a:p>
          <a:p>
            <a:endParaRPr lang="de-DE" dirty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rgbClr val="C00000"/>
                </a:solidFill>
              </a:rPr>
              <a:t>Option 1: Die Mitglieder der „ersten Stunde“ erhalten ab dem ersten voll eingezahlten Jahr für Ihre besondere Unterstützung eine Ausschüttung von 1% auf Ihre Einlage (Ausschüttung erfolgt, sobald die Genossenschaft ausreichend Gewinne erzielt)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rgbClr val="C00000"/>
                </a:solidFill>
              </a:rPr>
              <a:t>Option 2: Um Rücklagen zu bilden wird erst ausgeschüttet, wenn Gewinne erzielt werden  - es gibt keine rückwirkende Ausschüttung.</a:t>
            </a:r>
          </a:p>
          <a:p>
            <a:endParaRPr lang="de-DE" dirty="0">
              <a:solidFill>
                <a:srgbClr val="C00000"/>
              </a:solidFill>
            </a:endParaRPr>
          </a:p>
          <a:p>
            <a:endParaRPr lang="de-DE" dirty="0">
              <a:solidFill>
                <a:srgbClr val="C00000"/>
              </a:solidFill>
            </a:endParaRPr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476667" y="5157192"/>
            <a:ext cx="8183880" cy="676656"/>
          </a:xfrm>
        </p:spPr>
        <p:txBody>
          <a:bodyPr/>
          <a:lstStyle/>
          <a:p>
            <a:r>
              <a:rPr lang="de-DE" dirty="0" smtClean="0"/>
              <a:t>Stimmungsbild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22158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anymed">
  <a:themeElements>
    <a:clrScheme name="Ganymed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Ganymed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Ganym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0</TotalTime>
  <Words>253</Words>
  <Application>Microsoft Office PowerPoint</Application>
  <PresentationFormat>Bildschirmpräsentation (4:3)</PresentationFormat>
  <Paragraphs>75</Paragraphs>
  <Slides>14</Slides>
  <Notes>5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5" baseType="lpstr">
      <vt:lpstr>Ganymed</vt:lpstr>
      <vt:lpstr>Willkommen zur  2. Mitgliederversammlung</vt:lpstr>
      <vt:lpstr>Tagesordnung</vt:lpstr>
      <vt:lpstr>PowerPoint-Präsentation</vt:lpstr>
      <vt:lpstr>Mitglieder</vt:lpstr>
      <vt:lpstr>Eingabeplanung</vt:lpstr>
      <vt:lpstr>Eingabeplanung</vt:lpstr>
      <vt:lpstr>Eingabeplanung</vt:lpstr>
      <vt:lpstr>Eingabeplanung</vt:lpstr>
      <vt:lpstr>Stimmungsbild </vt:lpstr>
      <vt:lpstr>Bericht</vt:lpstr>
      <vt:lpstr>Entlastungen</vt:lpstr>
      <vt:lpstr>Info und Ausblick</vt:lpstr>
      <vt:lpstr>Gewinnspiel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Mitgliederversammlung</dc:title>
  <dc:creator>BW05122016KAZ</dc:creator>
  <cp:lastModifiedBy>Daniel Schneider 25.20.17</cp:lastModifiedBy>
  <cp:revision>71</cp:revision>
  <dcterms:created xsi:type="dcterms:W3CDTF">2016-12-06T14:40:55Z</dcterms:created>
  <dcterms:modified xsi:type="dcterms:W3CDTF">2017-12-13T08:31:40Z</dcterms:modified>
</cp:coreProperties>
</file>